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FA2168-37AC-41C1-B09A-0CB3B3EE8296}">
  <a:tblStyle styleId="{32FA2168-37AC-41C1-B09A-0CB3B3EE82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544c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54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68b5d71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68b5d71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6f9544c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6f9544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68b5d71b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68b5d71b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61f908b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61f908b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3dfbf8170_0_5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3dfbf8170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68b5d71b2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68b5d71b2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68b5d71b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68b5d71b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61f908bb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61f908bb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6f9544c1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6f9544c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50">
                <a:solidFill>
                  <a:schemeClr val="dk1"/>
                </a:solidFill>
              </a:rPr>
              <a:t>I</a:t>
            </a:r>
            <a:r>
              <a:rPr lang="en" sz="1050">
                <a:solidFill>
                  <a:schemeClr val="dk1"/>
                </a:solidFill>
              </a:rPr>
              <a:t>n conclusion, our group was able to create and train a Convolutional Neural Network</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model with a very high accuracy and precision to detect brain tumors.  Our model could</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assist medical staff quickly detect and recognize brain tumors in MRI scans, which exactly</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aligns with our group’s mission of helping medical patients and healthcare professionals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using machine learning.  The importance our model brings to the problem of brain tumor</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detection would be to make the process of reviewing MRI scans more efficient and attempt</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to accelerate the process of detecting brain tumors using a machine learning model.  As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medical staff and patients receive quicker results from our model, further necessary actions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can be determined for the patient, as tumors could be time sensitive.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Potential further improvements our model could implement is outlining the brain tumor,</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proper image processing, and acquiring adequate data of MRI scans.  Applying a red box</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outlining the brain tumor in the MRI scan would be the first improvement our group would</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have been specified more time.  Building this into our model could help medical professionals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precisely determine where the brain tumor or supposed tumor is located in the MRI scan.</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Another way our group could improve this model would be to properly pre-process all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images in our data set.  From the MRI scans our model misclassified had an overall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similarities were the different background colors of the images.  Given more time, our group</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could have done a better job masking and cutting the images to only focus on the brain,</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leaving no background that could possibly interfere with detecting a pattern in our model.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data set we utilized in this project only consisted of 253 images, which is not the ideal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number of data to build and train a machine learning model.  If our group could prepare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for this project next time, we would apply to gain access to MRI scans straight from the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sources to properly build and train our model to be optimized.  Overall our project was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successful, with these simple improvements with more time could have taken our project to</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next level.</a:t>
            </a:r>
            <a:endParaRPr sz="105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 the United States, for legal liability issues, a machine learning model is unable to detect and diagnose a patient with a brain tumor, as only a trained professional has the ability to. For this reason, our model was built as only aid to attempt to be efficient and accelerate the process of detecting brain tumors.</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61f908bb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61f908bb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6f9544c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954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lang="en" sz="1300">
                <a:solidFill>
                  <a:srgbClr val="595959"/>
                </a:solidFill>
                <a:latin typeface="Lato"/>
                <a:ea typeface="Lato"/>
                <a:cs typeface="Lato"/>
                <a:sym typeface="Lato"/>
              </a:rPr>
              <a:t>Sometimes these tumors may be difficult to detect because of the fact that symptoms may not be shown. Most common in children of ages between 0-14, but the average diagnosis age is 59 years old.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61f908b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61f908b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Clr>
                <a:schemeClr val="dk1"/>
              </a:buClr>
              <a:buSzPts val="1100"/>
              <a:buFont typeface="Arial"/>
              <a:buNone/>
            </a:pPr>
            <a:r>
              <a:rPr lang="en" sz="1300">
                <a:solidFill>
                  <a:srgbClr val="595959"/>
                </a:solidFill>
                <a:latin typeface="Lato"/>
                <a:ea typeface="Lato"/>
                <a:cs typeface="Lato"/>
                <a:sym typeface="Lato"/>
              </a:rPr>
              <a:t>Tumors are a time sensitive issue and every minute counts when detecting a tumor and providing adequate treatment. </a:t>
            </a:r>
            <a:r>
              <a:rPr lang="en" sz="1200">
                <a:solidFill>
                  <a:schemeClr val="dk1"/>
                </a:solidFill>
              </a:rPr>
              <a:t>I believe this model fit in perfectly with our groups mission. In a world where machine leaning algorithms and data could be used for profits at the expense of regular people, our group attained to use machine learning as a way to help people in everyday life.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f9544c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9544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6f9544c1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6f9544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6f9544c1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6f9544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61f908b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61f908b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3dfbf8170_0_5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3dfbf8170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drive.google.com/file/d/1mhAVNbSOybrydLEJ5shzuJWgGzgjwT56/view"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27.jpg"/><Relationship Id="rId5"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2.jpg"/><Relationship Id="rId10" Type="http://schemas.openxmlformats.org/officeDocument/2006/relationships/image" Target="../media/image10.jpg"/><Relationship Id="rId9" Type="http://schemas.openxmlformats.org/officeDocument/2006/relationships/image" Target="../media/image15.jpg"/><Relationship Id="rId5" Type="http://schemas.openxmlformats.org/officeDocument/2006/relationships/image" Target="../media/image4.jpg"/><Relationship Id="rId6" Type="http://schemas.openxmlformats.org/officeDocument/2006/relationships/image" Target="../media/image17.jpg"/><Relationship Id="rId7" Type="http://schemas.openxmlformats.org/officeDocument/2006/relationships/image" Target="../media/image13.jpg"/><Relationship Id="rId8"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42.jpg"/><Relationship Id="rId5"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25.jpg"/><Relationship Id="rId5" Type="http://schemas.openxmlformats.org/officeDocument/2006/relationships/image" Target="../media/image22.jpg"/><Relationship Id="rId6"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Brain MRI Tumor Detection</a:t>
            </a:r>
            <a:endParaRPr/>
          </a:p>
        </p:txBody>
      </p:sp>
      <p:sp>
        <p:nvSpPr>
          <p:cNvPr id="87" name="Google Shape;87;p13"/>
          <p:cNvSpPr txBox="1"/>
          <p:nvPr>
            <p:ph idx="1" type="subTitle"/>
          </p:nvPr>
        </p:nvSpPr>
        <p:spPr>
          <a:xfrm>
            <a:off x="727950" y="2571750"/>
            <a:ext cx="7688100" cy="113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Google/NACME Applied Machine Learning Intensive Capstone</a:t>
            </a:r>
            <a:endParaRPr/>
          </a:p>
          <a:p>
            <a:pPr indent="0" lvl="0" marL="0" rtl="0" algn="ctr">
              <a:spcBef>
                <a:spcPts val="0"/>
              </a:spcBef>
              <a:spcAft>
                <a:spcPts val="0"/>
              </a:spcAft>
              <a:buNone/>
            </a:pPr>
            <a:r>
              <a:rPr lang="en"/>
              <a:t>Julio Sibrian, Alexis Mercado, Gerardo Moreno</a:t>
            </a:r>
            <a:endParaRPr/>
          </a:p>
        </p:txBody>
      </p:sp>
      <p:pic>
        <p:nvPicPr>
          <p:cNvPr id="88" name="Google Shape;88;p13"/>
          <p:cNvPicPr preferRelativeResize="0"/>
          <p:nvPr/>
        </p:nvPicPr>
        <p:blipFill>
          <a:blip r:embed="rId3">
            <a:alphaModFix/>
          </a:blip>
          <a:stretch>
            <a:fillRect/>
          </a:stretch>
        </p:blipFill>
        <p:spPr>
          <a:xfrm>
            <a:off x="3531650" y="3597825"/>
            <a:ext cx="2080699" cy="1545675"/>
          </a:xfrm>
          <a:prstGeom prst="rect">
            <a:avLst/>
          </a:prstGeom>
          <a:noFill/>
          <a:ln>
            <a:noFill/>
          </a:ln>
        </p:spPr>
      </p:pic>
      <p:pic>
        <p:nvPicPr>
          <p:cNvPr id="89" name="Google Shape;89;p13"/>
          <p:cNvPicPr preferRelativeResize="0"/>
          <p:nvPr/>
        </p:nvPicPr>
        <p:blipFill>
          <a:blip r:embed="rId4">
            <a:alphaModFix/>
          </a:blip>
          <a:stretch>
            <a:fillRect/>
          </a:stretch>
        </p:blipFill>
        <p:spPr>
          <a:xfrm>
            <a:off x="727949" y="3507180"/>
            <a:ext cx="2080701" cy="1581869"/>
          </a:xfrm>
          <a:prstGeom prst="rect">
            <a:avLst/>
          </a:prstGeom>
          <a:noFill/>
          <a:ln>
            <a:noFill/>
          </a:ln>
        </p:spPr>
      </p:pic>
      <p:pic>
        <p:nvPicPr>
          <p:cNvPr id="90" name="Google Shape;90;p13"/>
          <p:cNvPicPr preferRelativeResize="0"/>
          <p:nvPr/>
        </p:nvPicPr>
        <p:blipFill>
          <a:blip r:embed="rId5">
            <a:alphaModFix/>
          </a:blip>
          <a:stretch>
            <a:fillRect/>
          </a:stretch>
        </p:blipFill>
        <p:spPr>
          <a:xfrm>
            <a:off x="6097125" y="3138650"/>
            <a:ext cx="2318925" cy="2318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3">
            <a:alphaModFix/>
          </a:blip>
          <a:srcRect b="-8601" l="0" r="0" t="0"/>
          <a:stretch/>
        </p:blipFill>
        <p:spPr>
          <a:xfrm>
            <a:off x="70950" y="1945725"/>
            <a:ext cx="2339250" cy="2244213"/>
          </a:xfrm>
          <a:prstGeom prst="rect">
            <a:avLst/>
          </a:prstGeom>
          <a:noFill/>
          <a:ln>
            <a:noFill/>
          </a:ln>
        </p:spPr>
      </p:pic>
      <p:sp>
        <p:nvSpPr>
          <p:cNvPr id="197" name="Google Shape;197;p22"/>
          <p:cNvSpPr txBox="1"/>
          <p:nvPr>
            <p:ph type="title"/>
          </p:nvPr>
        </p:nvSpPr>
        <p:spPr>
          <a:xfrm>
            <a:off x="686025" y="5540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Masking </a:t>
            </a:r>
            <a:endParaRPr/>
          </a:p>
        </p:txBody>
      </p:sp>
      <p:pic>
        <p:nvPicPr>
          <p:cNvPr id="198" name="Google Shape;198;p22"/>
          <p:cNvPicPr preferRelativeResize="0"/>
          <p:nvPr/>
        </p:nvPicPr>
        <p:blipFill>
          <a:blip r:embed="rId4">
            <a:alphaModFix/>
          </a:blip>
          <a:stretch>
            <a:fillRect/>
          </a:stretch>
        </p:blipFill>
        <p:spPr>
          <a:xfrm>
            <a:off x="2411600" y="1945725"/>
            <a:ext cx="2339250" cy="2013425"/>
          </a:xfrm>
          <a:prstGeom prst="rect">
            <a:avLst/>
          </a:prstGeom>
          <a:noFill/>
          <a:ln>
            <a:noFill/>
          </a:ln>
        </p:spPr>
      </p:pic>
      <p:pic>
        <p:nvPicPr>
          <p:cNvPr id="199" name="Google Shape;199;p22"/>
          <p:cNvPicPr preferRelativeResize="0"/>
          <p:nvPr/>
        </p:nvPicPr>
        <p:blipFill>
          <a:blip r:embed="rId5">
            <a:alphaModFix/>
          </a:blip>
          <a:stretch>
            <a:fillRect/>
          </a:stretch>
        </p:blipFill>
        <p:spPr>
          <a:xfrm>
            <a:off x="6901525" y="1945725"/>
            <a:ext cx="2191925" cy="2008553"/>
          </a:xfrm>
          <a:prstGeom prst="rect">
            <a:avLst/>
          </a:prstGeom>
          <a:noFill/>
          <a:ln>
            <a:noFill/>
          </a:ln>
        </p:spPr>
      </p:pic>
      <p:pic>
        <p:nvPicPr>
          <p:cNvPr id="200" name="Google Shape;200;p22"/>
          <p:cNvPicPr preferRelativeResize="0"/>
          <p:nvPr/>
        </p:nvPicPr>
        <p:blipFill>
          <a:blip r:embed="rId6">
            <a:alphaModFix/>
          </a:blip>
          <a:stretch>
            <a:fillRect/>
          </a:stretch>
        </p:blipFill>
        <p:spPr>
          <a:xfrm>
            <a:off x="4750850" y="1945725"/>
            <a:ext cx="2191924" cy="2013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203375" y="-122825"/>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Building our Model</a:t>
            </a:r>
            <a:endParaRPr/>
          </a:p>
        </p:txBody>
      </p:sp>
      <p:sp>
        <p:nvSpPr>
          <p:cNvPr id="206" name="Google Shape;206;p2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MBA: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BS, Computer Science: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1200"/>
              </a:spcAft>
              <a:buNone/>
            </a:pPr>
            <a:r>
              <a:rPr lang="en" sz="1500"/>
              <a:t>AdTech Lab: January 20XX</a:t>
            </a:r>
            <a:endParaRPr sz="1500"/>
          </a:p>
        </p:txBody>
      </p:sp>
      <p:pic>
        <p:nvPicPr>
          <p:cNvPr id="207" name="Google Shape;207;p23"/>
          <p:cNvPicPr preferRelativeResize="0"/>
          <p:nvPr/>
        </p:nvPicPr>
        <p:blipFill>
          <a:blip r:embed="rId3">
            <a:alphaModFix/>
          </a:blip>
          <a:stretch>
            <a:fillRect/>
          </a:stretch>
        </p:blipFill>
        <p:spPr>
          <a:xfrm>
            <a:off x="0" y="1446009"/>
            <a:ext cx="9143998" cy="32784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4"/>
          <p:cNvPicPr preferRelativeResize="0"/>
          <p:nvPr/>
        </p:nvPicPr>
        <p:blipFill>
          <a:blip r:embed="rId3">
            <a:alphaModFix/>
          </a:blip>
          <a:stretch>
            <a:fillRect/>
          </a:stretch>
        </p:blipFill>
        <p:spPr>
          <a:xfrm>
            <a:off x="342275" y="1025934"/>
            <a:ext cx="3828500" cy="3531791"/>
          </a:xfrm>
          <a:prstGeom prst="rect">
            <a:avLst/>
          </a:prstGeom>
          <a:noFill/>
          <a:ln>
            <a:noFill/>
          </a:ln>
        </p:spPr>
      </p:pic>
      <p:graphicFrame>
        <p:nvGraphicFramePr>
          <p:cNvPr id="213" name="Google Shape;213;p24"/>
          <p:cNvGraphicFramePr/>
          <p:nvPr/>
        </p:nvGraphicFramePr>
        <p:xfrm>
          <a:off x="342275" y="1025925"/>
          <a:ext cx="3000000" cy="3000000"/>
        </p:xfrm>
        <a:graphic>
          <a:graphicData uri="http://schemas.openxmlformats.org/drawingml/2006/table">
            <a:tbl>
              <a:tblPr>
                <a:noFill/>
                <a:tableStyleId>{32FA2168-37AC-41C1-B09A-0CB3B3EE8296}</a:tableStyleId>
              </a:tblPr>
              <a:tblGrid>
                <a:gridCol w="382850"/>
                <a:gridCol w="382850"/>
                <a:gridCol w="382850"/>
                <a:gridCol w="382850"/>
                <a:gridCol w="382850"/>
                <a:gridCol w="382850"/>
                <a:gridCol w="382850"/>
                <a:gridCol w="382850"/>
                <a:gridCol w="382850"/>
                <a:gridCol w="382850"/>
              </a:tblGrid>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4" name="Google Shape;214;p24"/>
          <p:cNvSpPr/>
          <p:nvPr/>
        </p:nvSpPr>
        <p:spPr>
          <a:xfrm>
            <a:off x="346750" y="1025925"/>
            <a:ext cx="1134900" cy="111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4"/>
          <p:cNvPicPr preferRelativeResize="0"/>
          <p:nvPr/>
        </p:nvPicPr>
        <p:blipFill>
          <a:blip r:embed="rId4">
            <a:alphaModFix/>
          </a:blip>
          <a:stretch>
            <a:fillRect/>
          </a:stretch>
        </p:blipFill>
        <p:spPr>
          <a:xfrm>
            <a:off x="5610125" y="1604705"/>
            <a:ext cx="2608925" cy="2357695"/>
          </a:xfrm>
          <a:prstGeom prst="rect">
            <a:avLst/>
          </a:prstGeom>
          <a:noFill/>
          <a:ln>
            <a:noFill/>
          </a:ln>
        </p:spPr>
      </p:pic>
      <p:graphicFrame>
        <p:nvGraphicFramePr>
          <p:cNvPr id="216" name="Google Shape;216;p24"/>
          <p:cNvGraphicFramePr/>
          <p:nvPr/>
        </p:nvGraphicFramePr>
        <p:xfrm>
          <a:off x="5610125" y="1609100"/>
          <a:ext cx="3000000" cy="3000000"/>
        </p:xfrm>
        <a:graphic>
          <a:graphicData uri="http://schemas.openxmlformats.org/drawingml/2006/table">
            <a:tbl>
              <a:tblPr>
                <a:noFill/>
                <a:tableStyleId>{32FA2168-37AC-41C1-B09A-0CB3B3EE8296}</a:tableStyleId>
              </a:tblPr>
              <a:tblGrid>
                <a:gridCol w="883400"/>
                <a:gridCol w="883400"/>
                <a:gridCol w="842125"/>
              </a:tblGrid>
              <a:tr h="79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74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74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7" name="Google Shape;217;p24"/>
          <p:cNvSpPr/>
          <p:nvPr/>
        </p:nvSpPr>
        <p:spPr>
          <a:xfrm rot="643745">
            <a:off x="1589777" y="1951651"/>
            <a:ext cx="3888477" cy="192047"/>
          </a:xfrm>
          <a:prstGeom prst="rightArrow">
            <a:avLst>
              <a:gd fmla="val 50000" name="adj1"/>
              <a:gd fmla="val 50000" name="adj2"/>
            </a:avLst>
          </a:prstGeom>
          <a:solidFill>
            <a:srgbClr val="00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Kernel and Strides</a:t>
            </a:r>
            <a:endParaRPr sz="13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4" name="Google Shape;224;p25"/>
          <p:cNvPicPr preferRelativeResize="0"/>
          <p:nvPr/>
        </p:nvPicPr>
        <p:blipFill>
          <a:blip r:embed="rId3">
            <a:alphaModFix/>
          </a:blip>
          <a:stretch>
            <a:fillRect/>
          </a:stretch>
        </p:blipFill>
        <p:spPr>
          <a:xfrm>
            <a:off x="438400" y="1267528"/>
            <a:ext cx="3647500" cy="3911700"/>
          </a:xfrm>
          <a:prstGeom prst="rect">
            <a:avLst/>
          </a:prstGeom>
          <a:noFill/>
          <a:ln>
            <a:noFill/>
          </a:ln>
        </p:spPr>
      </p:pic>
      <p:pic>
        <p:nvPicPr>
          <p:cNvPr id="225" name="Google Shape;225;p25"/>
          <p:cNvPicPr preferRelativeResize="0"/>
          <p:nvPr/>
        </p:nvPicPr>
        <p:blipFill>
          <a:blip r:embed="rId4">
            <a:alphaModFix/>
          </a:blip>
          <a:stretch>
            <a:fillRect/>
          </a:stretch>
        </p:blipFill>
        <p:spPr>
          <a:xfrm>
            <a:off x="4680400" y="1352625"/>
            <a:ext cx="4286250" cy="2647950"/>
          </a:xfrm>
          <a:prstGeom prst="rect">
            <a:avLst/>
          </a:prstGeom>
          <a:noFill/>
          <a:ln>
            <a:noFill/>
          </a:ln>
        </p:spPr>
      </p:pic>
      <p:sp>
        <p:nvSpPr>
          <p:cNvPr id="226" name="Google Shape;226;p25"/>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Compiling</a:t>
            </a:r>
            <a:r>
              <a:rPr b="1" lang="en" sz="2500">
                <a:solidFill>
                  <a:schemeClr val="dk2"/>
                </a:solidFill>
                <a:latin typeface="Raleway"/>
                <a:ea typeface="Raleway"/>
                <a:cs typeface="Raleway"/>
                <a:sym typeface="Raleway"/>
              </a:rPr>
              <a:t> the Model</a:t>
            </a:r>
            <a:endParaRPr sz="13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137500" y="89875"/>
            <a:ext cx="4045200" cy="1079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Analyzing </a:t>
            </a:r>
            <a:r>
              <a:rPr lang="en"/>
              <a:t>Model</a:t>
            </a:r>
            <a:endParaRPr/>
          </a:p>
        </p:txBody>
      </p:sp>
      <p:pic>
        <p:nvPicPr>
          <p:cNvPr id="232" name="Google Shape;232;p26"/>
          <p:cNvPicPr preferRelativeResize="0"/>
          <p:nvPr/>
        </p:nvPicPr>
        <p:blipFill>
          <a:blip r:embed="rId3">
            <a:alphaModFix/>
          </a:blip>
          <a:stretch>
            <a:fillRect/>
          </a:stretch>
        </p:blipFill>
        <p:spPr>
          <a:xfrm>
            <a:off x="0" y="1549413"/>
            <a:ext cx="4572001" cy="2044675"/>
          </a:xfrm>
          <a:prstGeom prst="rect">
            <a:avLst/>
          </a:prstGeom>
          <a:noFill/>
          <a:ln>
            <a:noFill/>
          </a:ln>
        </p:spPr>
      </p:pic>
      <p:pic>
        <p:nvPicPr>
          <p:cNvPr id="233" name="Google Shape;233;p26"/>
          <p:cNvPicPr preferRelativeResize="0"/>
          <p:nvPr/>
        </p:nvPicPr>
        <p:blipFill>
          <a:blip r:embed="rId4">
            <a:alphaModFix/>
          </a:blip>
          <a:stretch>
            <a:fillRect/>
          </a:stretch>
        </p:blipFill>
        <p:spPr>
          <a:xfrm>
            <a:off x="4572000" y="341050"/>
            <a:ext cx="4519574" cy="44102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Trial and Errors</a:t>
            </a:r>
            <a:endParaRPr/>
          </a:p>
        </p:txBody>
      </p:sp>
      <p:sp>
        <p:nvSpPr>
          <p:cNvPr id="239" name="Google Shape;239;p27"/>
          <p:cNvSpPr txBox="1"/>
          <p:nvPr>
            <p:ph idx="1" type="body"/>
          </p:nvPr>
        </p:nvSpPr>
        <p:spPr>
          <a:xfrm>
            <a:off x="727650" y="2571750"/>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Further Data Augmentation (rotation: 90, 270)</a:t>
            </a:r>
            <a:endParaRPr sz="1600"/>
          </a:p>
          <a:p>
            <a:pPr indent="-330200" lvl="0" marL="457200" rtl="0" algn="l">
              <a:spcBef>
                <a:spcPts val="0"/>
              </a:spcBef>
              <a:spcAft>
                <a:spcPts val="0"/>
              </a:spcAft>
              <a:buSzPts val="1600"/>
              <a:buChar char="●"/>
            </a:pPr>
            <a:r>
              <a:rPr lang="en" sz="1600"/>
              <a:t>Loss Functions (hinge loss, and squared hinge loss)</a:t>
            </a:r>
            <a:endParaRPr sz="1600"/>
          </a:p>
          <a:p>
            <a:pPr indent="-330200" lvl="0" marL="457200" rtl="0" algn="l">
              <a:spcBef>
                <a:spcPts val="0"/>
              </a:spcBef>
              <a:spcAft>
                <a:spcPts val="0"/>
              </a:spcAft>
              <a:buSzPts val="1600"/>
              <a:buChar char="●"/>
            </a:pPr>
            <a:r>
              <a:rPr lang="en" sz="1600"/>
              <a:t>Optimizers(Adagrad, Adadelta, RMSprop)</a:t>
            </a:r>
            <a:endParaRPr sz="1600"/>
          </a:p>
          <a:p>
            <a:pPr indent="-330200" lvl="0" marL="457200" rtl="0" algn="l">
              <a:spcBef>
                <a:spcPts val="0"/>
              </a:spcBef>
              <a:spcAft>
                <a:spcPts val="0"/>
              </a:spcAft>
              <a:buSzPts val="1600"/>
              <a:buChar char="●"/>
            </a:pPr>
            <a:r>
              <a:rPr lang="en" sz="1600"/>
              <a:t>Kernel sizes ( (1x1), (2x2), (3x3), (4x4) )</a:t>
            </a:r>
            <a:endParaRPr sz="1600"/>
          </a:p>
          <a:p>
            <a:pPr indent="-330200" lvl="0" marL="457200" rtl="0" algn="l">
              <a:spcBef>
                <a:spcPts val="0"/>
              </a:spcBef>
              <a:spcAft>
                <a:spcPts val="0"/>
              </a:spcAft>
              <a:buSzPts val="1600"/>
              <a:buChar char="●"/>
            </a:pPr>
            <a:r>
              <a:rPr lang="en" sz="1600"/>
              <a:t>Activation methods (Hidden: sigmoid, elu, tanh; Output: softmax, linear)</a:t>
            </a:r>
            <a:endParaRPr sz="1600"/>
          </a:p>
        </p:txBody>
      </p:sp>
      <p:pic>
        <p:nvPicPr>
          <p:cNvPr id="240" name="Google Shape;240;p27"/>
          <p:cNvPicPr preferRelativeResize="0"/>
          <p:nvPr/>
        </p:nvPicPr>
        <p:blipFill>
          <a:blip r:embed="rId3">
            <a:alphaModFix/>
          </a:blip>
          <a:stretch>
            <a:fillRect/>
          </a:stretch>
        </p:blipFill>
        <p:spPr>
          <a:xfrm>
            <a:off x="5921850" y="767825"/>
            <a:ext cx="2831800" cy="283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8" title="Predictions.mov">
            <a:hlinkClick r:id="rId3"/>
          </p:cNvPr>
          <p:cNvPicPr preferRelativeResize="0"/>
          <p:nvPr/>
        </p:nvPicPr>
        <p:blipFill>
          <a:blip r:embed="rId4">
            <a:alphaModFix/>
          </a:blip>
          <a:stretch>
            <a:fillRect/>
          </a:stretch>
        </p:blipFill>
        <p:spPr>
          <a:xfrm>
            <a:off x="2286000" y="1170975"/>
            <a:ext cx="4572000" cy="3429000"/>
          </a:xfrm>
          <a:prstGeom prst="rect">
            <a:avLst/>
          </a:prstGeom>
          <a:noFill/>
          <a:ln>
            <a:noFill/>
          </a:ln>
        </p:spPr>
      </p:pic>
      <p:sp>
        <p:nvSpPr>
          <p:cNvPr id="246" name="Google Shape;246;p28"/>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Predictions</a:t>
            </a:r>
            <a:endParaRPr sz="13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724950" y="28760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Samples of Misclassification </a:t>
            </a:r>
            <a:endParaRPr/>
          </a:p>
        </p:txBody>
      </p:sp>
      <p:sp>
        <p:nvSpPr>
          <p:cNvPr id="252" name="Google Shape;252;p2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53" name="Google Shape;253;p29"/>
          <p:cNvPicPr preferRelativeResize="0"/>
          <p:nvPr/>
        </p:nvPicPr>
        <p:blipFill>
          <a:blip r:embed="rId3">
            <a:alphaModFix/>
          </a:blip>
          <a:stretch>
            <a:fillRect/>
          </a:stretch>
        </p:blipFill>
        <p:spPr>
          <a:xfrm>
            <a:off x="430600" y="1790675"/>
            <a:ext cx="2474076" cy="2788100"/>
          </a:xfrm>
          <a:prstGeom prst="rect">
            <a:avLst/>
          </a:prstGeom>
          <a:noFill/>
          <a:ln>
            <a:noFill/>
          </a:ln>
        </p:spPr>
      </p:pic>
      <p:pic>
        <p:nvPicPr>
          <p:cNvPr id="254" name="Google Shape;254;p29"/>
          <p:cNvPicPr preferRelativeResize="0"/>
          <p:nvPr/>
        </p:nvPicPr>
        <p:blipFill>
          <a:blip r:embed="rId4">
            <a:alphaModFix/>
          </a:blip>
          <a:stretch>
            <a:fillRect/>
          </a:stretch>
        </p:blipFill>
        <p:spPr>
          <a:xfrm>
            <a:off x="3276100" y="1790675"/>
            <a:ext cx="2265650" cy="2788100"/>
          </a:xfrm>
          <a:prstGeom prst="rect">
            <a:avLst/>
          </a:prstGeom>
          <a:noFill/>
          <a:ln>
            <a:noFill/>
          </a:ln>
        </p:spPr>
      </p:pic>
      <p:pic>
        <p:nvPicPr>
          <p:cNvPr id="255" name="Google Shape;255;p29"/>
          <p:cNvPicPr preferRelativeResize="0"/>
          <p:nvPr/>
        </p:nvPicPr>
        <p:blipFill>
          <a:blip r:embed="rId5">
            <a:alphaModFix/>
          </a:blip>
          <a:stretch>
            <a:fillRect/>
          </a:stretch>
        </p:blipFill>
        <p:spPr>
          <a:xfrm>
            <a:off x="6151100" y="287600"/>
            <a:ext cx="2230049" cy="490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721225" y="1304025"/>
            <a:ext cx="33009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Conclusion</a:t>
            </a:r>
            <a:endParaRPr sz="2540"/>
          </a:p>
        </p:txBody>
      </p:sp>
      <p:sp>
        <p:nvSpPr>
          <p:cNvPr id="261" name="Google Shape;261;p30"/>
          <p:cNvSpPr txBox="1"/>
          <p:nvPr/>
        </p:nvSpPr>
        <p:spPr>
          <a:xfrm>
            <a:off x="845375" y="21117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2" name="Google Shape;262;p30"/>
          <p:cNvSpPr txBox="1"/>
          <p:nvPr/>
        </p:nvSpPr>
        <p:spPr>
          <a:xfrm>
            <a:off x="889850" y="1940700"/>
            <a:ext cx="36039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Problems </a:t>
            </a:r>
            <a:r>
              <a:rPr lang="en" sz="1900">
                <a:latin typeface="Lato"/>
                <a:ea typeface="Lato"/>
                <a:cs typeface="Lato"/>
                <a:sym typeface="Lato"/>
              </a:rPr>
              <a:t>encountered</a:t>
            </a:r>
            <a:r>
              <a:rPr lang="en" sz="1900">
                <a:latin typeface="Lato"/>
                <a:ea typeface="Lato"/>
                <a:cs typeface="Lato"/>
                <a:sym typeface="Lato"/>
              </a:rPr>
              <a:t> </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Images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CNN’s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Final Model</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Improvements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Future </a:t>
            </a:r>
            <a:endParaRPr sz="1900">
              <a:latin typeface="Lato"/>
              <a:ea typeface="Lato"/>
              <a:cs typeface="Lato"/>
              <a:sym typeface="Lato"/>
            </a:endParaRPr>
          </a:p>
        </p:txBody>
      </p:sp>
      <p:pic>
        <p:nvPicPr>
          <p:cNvPr id="263" name="Google Shape;263;p30"/>
          <p:cNvPicPr preferRelativeResize="0"/>
          <p:nvPr/>
        </p:nvPicPr>
        <p:blipFill>
          <a:blip r:embed="rId3">
            <a:alphaModFix/>
          </a:blip>
          <a:stretch>
            <a:fillRect/>
          </a:stretch>
        </p:blipFill>
        <p:spPr>
          <a:xfrm>
            <a:off x="4918200" y="1022163"/>
            <a:ext cx="2868026" cy="33145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ctrTitle"/>
          </p:nvPr>
        </p:nvSpPr>
        <p:spPr>
          <a:xfrm>
            <a:off x="2674200" y="427550"/>
            <a:ext cx="3795600" cy="815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Team Members</a:t>
            </a:r>
            <a:endParaRPr/>
          </a:p>
        </p:txBody>
      </p:sp>
      <p:pic>
        <p:nvPicPr>
          <p:cNvPr id="96" name="Google Shape;96;p14"/>
          <p:cNvPicPr preferRelativeResize="0"/>
          <p:nvPr/>
        </p:nvPicPr>
        <p:blipFill>
          <a:blip r:embed="rId3">
            <a:alphaModFix/>
          </a:blip>
          <a:stretch>
            <a:fillRect/>
          </a:stretch>
        </p:blipFill>
        <p:spPr>
          <a:xfrm>
            <a:off x="3496463" y="1464375"/>
            <a:ext cx="2151076" cy="2868101"/>
          </a:xfrm>
          <a:prstGeom prst="rect">
            <a:avLst/>
          </a:prstGeom>
          <a:noFill/>
          <a:ln>
            <a:noFill/>
          </a:ln>
        </p:spPr>
      </p:pic>
      <p:sp>
        <p:nvSpPr>
          <p:cNvPr id="97" name="Google Shape;97;p14"/>
          <p:cNvSpPr txBox="1"/>
          <p:nvPr/>
        </p:nvSpPr>
        <p:spPr>
          <a:xfrm>
            <a:off x="3511950" y="4275525"/>
            <a:ext cx="2120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Gerardo Moreno</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Data Science</a:t>
            </a:r>
            <a:endParaRPr>
              <a:latin typeface="Lato"/>
              <a:ea typeface="Lato"/>
              <a:cs typeface="Lato"/>
              <a:sym typeface="Lato"/>
            </a:endParaRPr>
          </a:p>
        </p:txBody>
      </p:sp>
      <p:sp>
        <p:nvSpPr>
          <p:cNvPr id="98" name="Google Shape;98;p14"/>
          <p:cNvSpPr txBox="1"/>
          <p:nvPr/>
        </p:nvSpPr>
        <p:spPr>
          <a:xfrm>
            <a:off x="902550" y="4275525"/>
            <a:ext cx="221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Julio Sibrian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Computer Science</a:t>
            </a:r>
            <a:endParaRPr>
              <a:latin typeface="Lato"/>
              <a:ea typeface="Lato"/>
              <a:cs typeface="Lato"/>
              <a:sym typeface="Lato"/>
            </a:endParaRPr>
          </a:p>
        </p:txBody>
      </p:sp>
      <p:pic>
        <p:nvPicPr>
          <p:cNvPr id="99" name="Google Shape;99;p14"/>
          <p:cNvPicPr preferRelativeResize="0"/>
          <p:nvPr/>
        </p:nvPicPr>
        <p:blipFill>
          <a:blip r:embed="rId4">
            <a:alphaModFix/>
          </a:blip>
          <a:stretch>
            <a:fillRect/>
          </a:stretch>
        </p:blipFill>
        <p:spPr>
          <a:xfrm>
            <a:off x="6431749" y="1464388"/>
            <a:ext cx="2151076" cy="2868086"/>
          </a:xfrm>
          <a:prstGeom prst="rect">
            <a:avLst/>
          </a:prstGeom>
          <a:noFill/>
          <a:ln>
            <a:noFill/>
          </a:ln>
        </p:spPr>
      </p:pic>
      <p:sp>
        <p:nvSpPr>
          <p:cNvPr id="100" name="Google Shape;100;p14"/>
          <p:cNvSpPr txBox="1"/>
          <p:nvPr/>
        </p:nvSpPr>
        <p:spPr>
          <a:xfrm>
            <a:off x="6431775" y="4275525"/>
            <a:ext cx="2151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Alexis Mercado</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Computer Science</a:t>
            </a:r>
            <a:endParaRPr>
              <a:latin typeface="Lato"/>
              <a:ea typeface="Lato"/>
              <a:cs typeface="Lato"/>
              <a:sym typeface="Lato"/>
            </a:endParaRPr>
          </a:p>
        </p:txBody>
      </p:sp>
      <p:pic>
        <p:nvPicPr>
          <p:cNvPr id="101" name="Google Shape;101;p14"/>
          <p:cNvPicPr preferRelativeResize="0"/>
          <p:nvPr/>
        </p:nvPicPr>
        <p:blipFill>
          <a:blip r:embed="rId5">
            <a:alphaModFix/>
          </a:blip>
          <a:stretch>
            <a:fillRect/>
          </a:stretch>
        </p:blipFill>
        <p:spPr>
          <a:xfrm rot="-5400000">
            <a:off x="507839" y="1828962"/>
            <a:ext cx="2793748" cy="2099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727650" y="588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7" name="Google Shape;107;p15"/>
          <p:cNvSpPr txBox="1"/>
          <p:nvPr>
            <p:ph idx="1" type="body"/>
          </p:nvPr>
        </p:nvSpPr>
        <p:spPr>
          <a:xfrm>
            <a:off x="727650" y="1292925"/>
            <a:ext cx="7688700" cy="10740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Char char="●"/>
            </a:pPr>
            <a:r>
              <a:rPr lang="en" sz="1500"/>
              <a:t>There are around 700,000 people currently living with a brain tumor  </a:t>
            </a:r>
            <a:endParaRPr sz="1500"/>
          </a:p>
          <a:p>
            <a:pPr indent="-323850" lvl="0" marL="457200" rtl="0" algn="l">
              <a:spcBef>
                <a:spcPts val="0"/>
              </a:spcBef>
              <a:spcAft>
                <a:spcPts val="0"/>
              </a:spcAft>
              <a:buSzPts val="1500"/>
              <a:buChar char="●"/>
            </a:pPr>
            <a:r>
              <a:rPr lang="en" sz="1500"/>
              <a:t>The survival rate for them is about 75%.  </a:t>
            </a:r>
            <a:endParaRPr sz="1500"/>
          </a:p>
          <a:p>
            <a:pPr indent="-323850" lvl="0" marL="457200" rtl="0" algn="l">
              <a:spcBef>
                <a:spcPts val="0"/>
              </a:spcBef>
              <a:spcAft>
                <a:spcPts val="0"/>
              </a:spcAft>
              <a:buSzPts val="1500"/>
              <a:buChar char="●"/>
            </a:pPr>
            <a:r>
              <a:rPr lang="en" sz="1500"/>
              <a:t>Symptoms : increasingly strong headaches, blurred vision, loss of balance, confusion, and seizures, but may be no symptoms.</a:t>
            </a:r>
            <a:endParaRPr sz="1500"/>
          </a:p>
        </p:txBody>
      </p:sp>
      <p:pic>
        <p:nvPicPr>
          <p:cNvPr id="108" name="Google Shape;108;p15"/>
          <p:cNvPicPr preferRelativeResize="0"/>
          <p:nvPr/>
        </p:nvPicPr>
        <p:blipFill rotWithShape="1">
          <a:blip r:embed="rId3">
            <a:alphaModFix/>
          </a:blip>
          <a:srcRect b="-34861" l="0" r="-36091" t="0"/>
          <a:stretch/>
        </p:blipFill>
        <p:spPr>
          <a:xfrm>
            <a:off x="936175" y="2535825"/>
            <a:ext cx="3844350" cy="2857166"/>
          </a:xfrm>
          <a:prstGeom prst="rect">
            <a:avLst/>
          </a:prstGeom>
          <a:noFill/>
          <a:ln>
            <a:noFill/>
          </a:ln>
        </p:spPr>
      </p:pic>
      <p:pic>
        <p:nvPicPr>
          <p:cNvPr id="109" name="Google Shape;109;p15"/>
          <p:cNvPicPr preferRelativeResize="0"/>
          <p:nvPr/>
        </p:nvPicPr>
        <p:blipFill>
          <a:blip r:embed="rId4">
            <a:alphaModFix/>
          </a:blip>
          <a:stretch>
            <a:fillRect/>
          </a:stretch>
        </p:blipFill>
        <p:spPr>
          <a:xfrm>
            <a:off x="4654900" y="2535825"/>
            <a:ext cx="4058676" cy="2130805"/>
          </a:xfrm>
          <a:prstGeom prst="rect">
            <a:avLst/>
          </a:prstGeom>
          <a:noFill/>
          <a:ln>
            <a:noFill/>
          </a:ln>
        </p:spPr>
      </p:pic>
      <p:sp>
        <p:nvSpPr>
          <p:cNvPr id="110" name="Google Shape;110;p15"/>
          <p:cNvSpPr txBox="1"/>
          <p:nvPr/>
        </p:nvSpPr>
        <p:spPr>
          <a:xfrm>
            <a:off x="4525175" y="4687475"/>
            <a:ext cx="49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National Brain Tumor Society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686000" y="606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a:t>
            </a:r>
            <a:endParaRPr/>
          </a:p>
        </p:txBody>
      </p:sp>
      <p:sp>
        <p:nvSpPr>
          <p:cNvPr id="116" name="Google Shape;116;p16"/>
          <p:cNvSpPr txBox="1"/>
          <p:nvPr>
            <p:ph idx="1" type="body"/>
          </p:nvPr>
        </p:nvSpPr>
        <p:spPr>
          <a:xfrm>
            <a:off x="727650" y="13282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goal of this project is to address the issues of tumors and be able to diagnose them through machine learning. The benefits of this project would be the automation of a process that is typically done in person by a professional. We aim to create a program that could potentially speed up the process and even free up the professionals time in order for them to tend to more patients. </a:t>
            </a:r>
            <a:endParaRPr/>
          </a:p>
          <a:p>
            <a:pPr indent="0" lvl="0" marL="0" rtl="0" algn="l">
              <a:spcBef>
                <a:spcPts val="1200"/>
              </a:spcBef>
              <a:spcAft>
                <a:spcPts val="1200"/>
              </a:spcAft>
              <a:buNone/>
            </a:pPr>
            <a:r>
              <a:t/>
            </a:r>
            <a:endParaRPr/>
          </a:p>
        </p:txBody>
      </p:sp>
      <p:pic>
        <p:nvPicPr>
          <p:cNvPr id="117" name="Google Shape;117;p16"/>
          <p:cNvPicPr preferRelativeResize="0"/>
          <p:nvPr/>
        </p:nvPicPr>
        <p:blipFill>
          <a:blip r:embed="rId3">
            <a:alphaModFix/>
          </a:blip>
          <a:stretch>
            <a:fillRect/>
          </a:stretch>
        </p:blipFill>
        <p:spPr>
          <a:xfrm>
            <a:off x="1450950" y="2571750"/>
            <a:ext cx="5811075" cy="2515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330625" y="-102875"/>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123" name="Google Shape;123;p1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MRI Scans</a:t>
            </a:r>
            <a:endParaRPr sz="2100"/>
          </a:p>
          <a:p>
            <a:pPr indent="-361950" lvl="0" marL="457200" rtl="0" algn="l">
              <a:spcBef>
                <a:spcPts val="0"/>
              </a:spcBef>
              <a:spcAft>
                <a:spcPts val="0"/>
              </a:spcAft>
              <a:buSzPts val="2100"/>
              <a:buChar char="●"/>
            </a:pPr>
            <a:r>
              <a:rPr lang="en" sz="2100"/>
              <a:t>Convolutional Neural Networks (CNN)</a:t>
            </a:r>
            <a:endParaRPr sz="2100"/>
          </a:p>
          <a:p>
            <a:pPr indent="-361950" lvl="0" marL="457200" rtl="0" algn="l">
              <a:spcBef>
                <a:spcPts val="0"/>
              </a:spcBef>
              <a:spcAft>
                <a:spcPts val="0"/>
              </a:spcAft>
              <a:buSzPts val="2100"/>
              <a:buChar char="●"/>
            </a:pPr>
            <a:r>
              <a:rPr lang="en" sz="2100"/>
              <a:t>TensorFlow</a:t>
            </a:r>
            <a:endParaRPr sz="2100"/>
          </a:p>
          <a:p>
            <a:pPr indent="-361950" lvl="0" marL="457200" rtl="0" algn="l">
              <a:spcBef>
                <a:spcPts val="0"/>
              </a:spcBef>
              <a:spcAft>
                <a:spcPts val="0"/>
              </a:spcAft>
              <a:buSzPts val="2100"/>
              <a:buChar char="●"/>
            </a:pPr>
            <a:r>
              <a:rPr lang="en" sz="2100"/>
              <a:t>Keras Library</a:t>
            </a:r>
            <a:endParaRPr sz="2100"/>
          </a:p>
          <a:p>
            <a:pPr indent="-361950" lvl="0" marL="457200" rtl="0" algn="l">
              <a:spcBef>
                <a:spcPts val="0"/>
              </a:spcBef>
              <a:spcAft>
                <a:spcPts val="0"/>
              </a:spcAft>
              <a:buSzPts val="2100"/>
              <a:buChar char="●"/>
            </a:pPr>
            <a:r>
              <a:rPr lang="en" sz="2100"/>
              <a:t>Model Analysis</a:t>
            </a:r>
            <a:endParaRPr sz="2100"/>
          </a:p>
        </p:txBody>
      </p:sp>
      <p:pic>
        <p:nvPicPr>
          <p:cNvPr id="124" name="Google Shape;124;p17"/>
          <p:cNvPicPr preferRelativeResize="0"/>
          <p:nvPr/>
        </p:nvPicPr>
        <p:blipFill>
          <a:blip r:embed="rId3">
            <a:alphaModFix/>
          </a:blip>
          <a:stretch>
            <a:fillRect/>
          </a:stretch>
        </p:blipFill>
        <p:spPr>
          <a:xfrm>
            <a:off x="507400" y="1287688"/>
            <a:ext cx="3155375" cy="315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727800" y="6238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Capstone Timeline</a:t>
            </a:r>
            <a:endParaRPr/>
          </a:p>
        </p:txBody>
      </p:sp>
      <p:cxnSp>
        <p:nvCxnSpPr>
          <p:cNvPr id="130" name="Google Shape;130;p18"/>
          <p:cNvCxnSpPr/>
          <p:nvPr/>
        </p:nvCxnSpPr>
        <p:spPr>
          <a:xfrm>
            <a:off x="420075" y="2790116"/>
            <a:ext cx="8336100" cy="0"/>
          </a:xfrm>
          <a:prstGeom prst="straightConnector1">
            <a:avLst/>
          </a:prstGeom>
          <a:noFill/>
          <a:ln cap="flat" cmpd="sng" w="19050">
            <a:solidFill>
              <a:schemeClr val="dk1"/>
            </a:solidFill>
            <a:prstDash val="dot"/>
            <a:round/>
            <a:headEnd len="sm" w="sm" type="none"/>
            <a:tailEnd len="sm" w="sm" type="none"/>
          </a:ln>
        </p:spPr>
      </p:cxnSp>
      <p:grpSp>
        <p:nvGrpSpPr>
          <p:cNvPr id="131" name="Google Shape;131;p18"/>
          <p:cNvGrpSpPr/>
          <p:nvPr/>
        </p:nvGrpSpPr>
        <p:grpSpPr>
          <a:xfrm>
            <a:off x="648675" y="1581271"/>
            <a:ext cx="196200" cy="1306800"/>
            <a:chOff x="648675" y="1657471"/>
            <a:chExt cx="196200" cy="1306800"/>
          </a:xfrm>
        </p:grpSpPr>
        <p:sp>
          <p:nvSpPr>
            <p:cNvPr id="132" name="Google Shape;132;p18"/>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8"/>
            <p:cNvCxnSpPr>
              <a:stCxn id="132"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134" name="Google Shape;134;p18"/>
          <p:cNvSpPr txBox="1"/>
          <p:nvPr>
            <p:ph idx="4294967295" type="body"/>
          </p:nvPr>
        </p:nvSpPr>
        <p:spPr>
          <a:xfrm>
            <a:off x="823805" y="12999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Data </a:t>
            </a:r>
            <a:r>
              <a:rPr b="1" lang="en">
                <a:solidFill>
                  <a:schemeClr val="dk2"/>
                </a:solidFill>
              </a:rPr>
              <a:t>Visualization</a:t>
            </a:r>
            <a:endParaRPr b="1">
              <a:solidFill>
                <a:schemeClr val="dk2"/>
              </a:solidFill>
            </a:endParaRPr>
          </a:p>
          <a:p>
            <a:pPr indent="0" lvl="0" marL="0" rtl="0" algn="l">
              <a:spcBef>
                <a:spcPts val="0"/>
              </a:spcBef>
              <a:spcAft>
                <a:spcPts val="0"/>
              </a:spcAft>
              <a:buNone/>
            </a:pPr>
            <a:r>
              <a:rPr lang="en" sz="1400"/>
              <a:t>Exploratory</a:t>
            </a:r>
            <a:r>
              <a:rPr lang="en" sz="1400"/>
              <a:t> Data </a:t>
            </a:r>
            <a:r>
              <a:rPr lang="en" sz="1400"/>
              <a:t>Analysis</a:t>
            </a:r>
            <a:r>
              <a:rPr lang="en" sz="1400"/>
              <a:t> </a:t>
            </a:r>
            <a:endParaRPr sz="1400"/>
          </a:p>
          <a:p>
            <a:pPr indent="0" lvl="0" marL="0" rtl="0" algn="l">
              <a:spcBef>
                <a:spcPts val="0"/>
              </a:spcBef>
              <a:spcAft>
                <a:spcPts val="0"/>
              </a:spcAft>
              <a:buNone/>
            </a:pPr>
            <a:r>
              <a:t/>
            </a:r>
            <a:endParaRPr sz="1400"/>
          </a:p>
        </p:txBody>
      </p:sp>
      <p:grpSp>
        <p:nvGrpSpPr>
          <p:cNvPr id="135" name="Google Shape;135;p18"/>
          <p:cNvGrpSpPr/>
          <p:nvPr/>
        </p:nvGrpSpPr>
        <p:grpSpPr>
          <a:xfrm>
            <a:off x="2512925" y="2692171"/>
            <a:ext cx="196200" cy="1404905"/>
            <a:chOff x="2512925" y="2768371"/>
            <a:chExt cx="196200" cy="1404905"/>
          </a:xfrm>
        </p:grpSpPr>
        <p:cxnSp>
          <p:nvCxnSpPr>
            <p:cNvPr id="136" name="Google Shape;136;p18"/>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37" name="Google Shape;137;p18"/>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8"/>
          <p:cNvSpPr txBox="1"/>
          <p:nvPr>
            <p:ph idx="4294967295" type="body"/>
          </p:nvPr>
        </p:nvSpPr>
        <p:spPr>
          <a:xfrm>
            <a:off x="269315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Data Augmentation</a:t>
            </a:r>
            <a:endParaRPr b="1">
              <a:solidFill>
                <a:schemeClr val="dk2"/>
              </a:solidFill>
            </a:endParaRPr>
          </a:p>
          <a:p>
            <a:pPr indent="0" lvl="0" marL="0" rtl="0" algn="l">
              <a:spcBef>
                <a:spcPts val="0"/>
              </a:spcBef>
              <a:spcAft>
                <a:spcPts val="1200"/>
              </a:spcAft>
              <a:buNone/>
            </a:pPr>
            <a:r>
              <a:rPr lang="en" sz="1400"/>
              <a:t>Balance Data and Image Enhancements</a:t>
            </a:r>
            <a:endParaRPr sz="1400"/>
          </a:p>
        </p:txBody>
      </p:sp>
      <p:grpSp>
        <p:nvGrpSpPr>
          <p:cNvPr id="139" name="Google Shape;139;p18"/>
          <p:cNvGrpSpPr/>
          <p:nvPr/>
        </p:nvGrpSpPr>
        <p:grpSpPr>
          <a:xfrm>
            <a:off x="4279200" y="1483171"/>
            <a:ext cx="196200" cy="1404900"/>
            <a:chOff x="4279200" y="1559371"/>
            <a:chExt cx="196200" cy="1404900"/>
          </a:xfrm>
        </p:grpSpPr>
        <p:cxnSp>
          <p:nvCxnSpPr>
            <p:cNvPr id="140" name="Google Shape;140;p18"/>
            <p:cNvCxnSpPr>
              <a:stCxn id="141"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141" name="Google Shape;141;p18"/>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8"/>
          <p:cNvSpPr txBox="1"/>
          <p:nvPr>
            <p:ph idx="4294967295" type="body"/>
          </p:nvPr>
        </p:nvSpPr>
        <p:spPr>
          <a:xfrm>
            <a:off x="4454449" y="1299975"/>
            <a:ext cx="2662200" cy="971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dk2"/>
                </a:solidFill>
              </a:rPr>
              <a:t>Building</a:t>
            </a:r>
            <a:r>
              <a:rPr b="1" lang="en">
                <a:solidFill>
                  <a:schemeClr val="dk2"/>
                </a:solidFill>
              </a:rPr>
              <a:t> CNN Model</a:t>
            </a:r>
            <a:endParaRPr b="1">
              <a:solidFill>
                <a:schemeClr val="dk2"/>
              </a:solidFill>
            </a:endParaRPr>
          </a:p>
          <a:p>
            <a:pPr indent="0" lvl="0" marL="0" rtl="0" algn="l">
              <a:spcBef>
                <a:spcPts val="0"/>
              </a:spcBef>
              <a:spcAft>
                <a:spcPts val="0"/>
              </a:spcAft>
              <a:buNone/>
            </a:pPr>
            <a:r>
              <a:rPr lang="en" sz="1400"/>
              <a:t>Utilizing TensorFlow and Keras </a:t>
            </a:r>
            <a:endParaRPr sz="1400"/>
          </a:p>
          <a:p>
            <a:pPr indent="0" lvl="0" marL="0" rtl="0" algn="l">
              <a:spcBef>
                <a:spcPts val="1200"/>
              </a:spcBef>
              <a:spcAft>
                <a:spcPts val="1200"/>
              </a:spcAft>
              <a:buNone/>
            </a:pPr>
            <a:r>
              <a:t/>
            </a:r>
            <a:endParaRPr/>
          </a:p>
        </p:txBody>
      </p:sp>
      <p:grpSp>
        <p:nvGrpSpPr>
          <p:cNvPr id="143" name="Google Shape;143;p18"/>
          <p:cNvGrpSpPr/>
          <p:nvPr/>
        </p:nvGrpSpPr>
        <p:grpSpPr>
          <a:xfrm>
            <a:off x="6045475" y="2692171"/>
            <a:ext cx="196200" cy="1404905"/>
            <a:chOff x="6045475" y="2768371"/>
            <a:chExt cx="196200" cy="1404905"/>
          </a:xfrm>
        </p:grpSpPr>
        <p:cxnSp>
          <p:nvCxnSpPr>
            <p:cNvPr id="144" name="Google Shape;144;p18"/>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45" name="Google Shape;145;p18"/>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8"/>
          <p:cNvSpPr txBox="1"/>
          <p:nvPr>
            <p:ph idx="4294967295" type="body"/>
          </p:nvPr>
        </p:nvSpPr>
        <p:spPr>
          <a:xfrm>
            <a:off x="622572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Model Analysis</a:t>
            </a:r>
            <a:endParaRPr b="1">
              <a:solidFill>
                <a:schemeClr val="dk2"/>
              </a:solidFill>
            </a:endParaRPr>
          </a:p>
          <a:p>
            <a:pPr indent="0" lvl="0" marL="0" rtl="0" algn="l">
              <a:spcBef>
                <a:spcPts val="0"/>
              </a:spcBef>
              <a:spcAft>
                <a:spcPts val="1200"/>
              </a:spcAft>
              <a:buNone/>
            </a:pPr>
            <a:r>
              <a:rPr lang="en" sz="1400"/>
              <a:t>Analysis of Final Model</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149950" y="461100"/>
            <a:ext cx="3300900" cy="7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t>
            </a:r>
            <a:r>
              <a:rPr lang="en"/>
              <a:t>Visualization</a:t>
            </a:r>
            <a:endParaRPr/>
          </a:p>
        </p:txBody>
      </p:sp>
      <p:sp>
        <p:nvSpPr>
          <p:cNvPr id="152" name="Google Shape;152;p19"/>
          <p:cNvSpPr txBox="1"/>
          <p:nvPr>
            <p:ph idx="1" type="body"/>
          </p:nvPr>
        </p:nvSpPr>
        <p:spPr>
          <a:xfrm>
            <a:off x="70825" y="1814538"/>
            <a:ext cx="1725000" cy="7572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1400">
                <a:solidFill>
                  <a:srgbClr val="000000"/>
                </a:solidFill>
              </a:rPr>
              <a:t>MRI’s with</a:t>
            </a:r>
            <a:endParaRPr sz="1400">
              <a:solidFill>
                <a:srgbClr val="000000"/>
              </a:solidFill>
            </a:endParaRPr>
          </a:p>
          <a:p>
            <a:pPr indent="0" lvl="0" marL="0" marR="0" rtl="0" algn="l">
              <a:lnSpc>
                <a:spcPct val="100000"/>
              </a:lnSpc>
              <a:spcBef>
                <a:spcPts val="0"/>
              </a:spcBef>
              <a:spcAft>
                <a:spcPts val="0"/>
              </a:spcAft>
              <a:buNone/>
            </a:pPr>
            <a:r>
              <a:rPr lang="en" sz="1400">
                <a:solidFill>
                  <a:srgbClr val="000000"/>
                </a:solidFill>
              </a:rPr>
              <a:t> no tumo</a:t>
            </a:r>
            <a:r>
              <a:rPr lang="en" sz="1600"/>
              <a:t>rs</a:t>
            </a:r>
            <a:endParaRPr sz="1600"/>
          </a:p>
        </p:txBody>
      </p:sp>
      <p:sp>
        <p:nvSpPr>
          <p:cNvPr id="153" name="Google Shape;153;p19"/>
          <p:cNvSpPr txBox="1"/>
          <p:nvPr/>
        </p:nvSpPr>
        <p:spPr>
          <a:xfrm>
            <a:off x="149950" y="3421775"/>
            <a:ext cx="120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MRI’s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with tumors</a:t>
            </a:r>
            <a:endParaRPr>
              <a:latin typeface="Lato"/>
              <a:ea typeface="Lato"/>
              <a:cs typeface="Lato"/>
              <a:sym typeface="Lato"/>
            </a:endParaRPr>
          </a:p>
        </p:txBody>
      </p:sp>
      <p:sp>
        <p:nvSpPr>
          <p:cNvPr id="154" name="Google Shape;154;p19"/>
          <p:cNvSpPr txBox="1"/>
          <p:nvPr/>
        </p:nvSpPr>
        <p:spPr>
          <a:xfrm>
            <a:off x="4973900" y="553050"/>
            <a:ext cx="249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Tumor MRI’s: 155</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Normal MRI’s: 98</a:t>
            </a:r>
            <a:endParaRPr>
              <a:latin typeface="Lato"/>
              <a:ea typeface="Lato"/>
              <a:cs typeface="Lato"/>
              <a:sym typeface="Lato"/>
            </a:endParaRPr>
          </a:p>
        </p:txBody>
      </p:sp>
      <p:pic>
        <p:nvPicPr>
          <p:cNvPr id="155" name="Google Shape;155;p19"/>
          <p:cNvPicPr preferRelativeResize="0"/>
          <p:nvPr/>
        </p:nvPicPr>
        <p:blipFill>
          <a:blip r:embed="rId3">
            <a:alphaModFix/>
          </a:blip>
          <a:stretch>
            <a:fillRect/>
          </a:stretch>
        </p:blipFill>
        <p:spPr>
          <a:xfrm>
            <a:off x="1743475" y="1260588"/>
            <a:ext cx="1451325" cy="1626025"/>
          </a:xfrm>
          <a:prstGeom prst="rect">
            <a:avLst/>
          </a:prstGeom>
          <a:noFill/>
          <a:ln>
            <a:noFill/>
          </a:ln>
        </p:spPr>
      </p:pic>
      <p:pic>
        <p:nvPicPr>
          <p:cNvPr id="156" name="Google Shape;156;p19"/>
          <p:cNvPicPr preferRelativeResize="0"/>
          <p:nvPr/>
        </p:nvPicPr>
        <p:blipFill>
          <a:blip r:embed="rId4">
            <a:alphaModFix/>
          </a:blip>
          <a:stretch>
            <a:fillRect/>
          </a:stretch>
        </p:blipFill>
        <p:spPr>
          <a:xfrm>
            <a:off x="3509050" y="1260600"/>
            <a:ext cx="1384137" cy="1626025"/>
          </a:xfrm>
          <a:prstGeom prst="rect">
            <a:avLst/>
          </a:prstGeom>
          <a:noFill/>
          <a:ln>
            <a:noFill/>
          </a:ln>
        </p:spPr>
      </p:pic>
      <p:pic>
        <p:nvPicPr>
          <p:cNvPr id="157" name="Google Shape;157;p19"/>
          <p:cNvPicPr preferRelativeResize="0"/>
          <p:nvPr/>
        </p:nvPicPr>
        <p:blipFill>
          <a:blip r:embed="rId5">
            <a:alphaModFix/>
          </a:blip>
          <a:stretch>
            <a:fillRect/>
          </a:stretch>
        </p:blipFill>
        <p:spPr>
          <a:xfrm>
            <a:off x="5190913" y="1260600"/>
            <a:ext cx="1451325" cy="1626025"/>
          </a:xfrm>
          <a:prstGeom prst="rect">
            <a:avLst/>
          </a:prstGeom>
          <a:noFill/>
          <a:ln>
            <a:noFill/>
          </a:ln>
        </p:spPr>
      </p:pic>
      <p:pic>
        <p:nvPicPr>
          <p:cNvPr id="158" name="Google Shape;158;p19"/>
          <p:cNvPicPr preferRelativeResize="0"/>
          <p:nvPr/>
        </p:nvPicPr>
        <p:blipFill rotWithShape="1">
          <a:blip r:embed="rId6">
            <a:alphaModFix/>
          </a:blip>
          <a:srcRect b="-8550" l="0" r="0" t="8550"/>
          <a:stretch/>
        </p:blipFill>
        <p:spPr>
          <a:xfrm>
            <a:off x="6939975" y="1380125"/>
            <a:ext cx="1626025" cy="1626025"/>
          </a:xfrm>
          <a:prstGeom prst="rect">
            <a:avLst/>
          </a:prstGeom>
          <a:noFill/>
          <a:ln>
            <a:noFill/>
          </a:ln>
        </p:spPr>
      </p:pic>
      <p:pic>
        <p:nvPicPr>
          <p:cNvPr id="159" name="Google Shape;159;p19"/>
          <p:cNvPicPr preferRelativeResize="0"/>
          <p:nvPr/>
        </p:nvPicPr>
        <p:blipFill>
          <a:blip r:embed="rId7">
            <a:alphaModFix/>
          </a:blip>
          <a:stretch>
            <a:fillRect/>
          </a:stretch>
        </p:blipFill>
        <p:spPr>
          <a:xfrm>
            <a:off x="1757775" y="3023825"/>
            <a:ext cx="1451326" cy="1602650"/>
          </a:xfrm>
          <a:prstGeom prst="rect">
            <a:avLst/>
          </a:prstGeom>
          <a:noFill/>
          <a:ln>
            <a:noFill/>
          </a:ln>
        </p:spPr>
      </p:pic>
      <p:pic>
        <p:nvPicPr>
          <p:cNvPr id="160" name="Google Shape;160;p19"/>
          <p:cNvPicPr preferRelativeResize="0"/>
          <p:nvPr/>
        </p:nvPicPr>
        <p:blipFill rotWithShape="1">
          <a:blip r:embed="rId8">
            <a:alphaModFix/>
          </a:blip>
          <a:srcRect b="0" l="0" r="0" t="0"/>
          <a:stretch/>
        </p:blipFill>
        <p:spPr>
          <a:xfrm>
            <a:off x="3509050" y="3023825"/>
            <a:ext cx="1384124" cy="1602650"/>
          </a:xfrm>
          <a:prstGeom prst="rect">
            <a:avLst/>
          </a:prstGeom>
          <a:noFill/>
          <a:ln>
            <a:noFill/>
          </a:ln>
        </p:spPr>
      </p:pic>
      <p:pic>
        <p:nvPicPr>
          <p:cNvPr id="161" name="Google Shape;161;p19"/>
          <p:cNvPicPr preferRelativeResize="0"/>
          <p:nvPr/>
        </p:nvPicPr>
        <p:blipFill rotWithShape="1">
          <a:blip r:embed="rId9">
            <a:alphaModFix/>
          </a:blip>
          <a:srcRect b="-9759" l="0" r="0" t="9760"/>
          <a:stretch/>
        </p:blipFill>
        <p:spPr>
          <a:xfrm>
            <a:off x="5193125" y="3023825"/>
            <a:ext cx="1479950" cy="1746949"/>
          </a:xfrm>
          <a:prstGeom prst="rect">
            <a:avLst/>
          </a:prstGeom>
          <a:noFill/>
          <a:ln>
            <a:noFill/>
          </a:ln>
        </p:spPr>
      </p:pic>
      <p:pic>
        <p:nvPicPr>
          <p:cNvPr id="162" name="Google Shape;162;p19"/>
          <p:cNvPicPr preferRelativeResize="0"/>
          <p:nvPr/>
        </p:nvPicPr>
        <p:blipFill>
          <a:blip r:embed="rId10">
            <a:alphaModFix/>
          </a:blip>
          <a:stretch>
            <a:fillRect/>
          </a:stretch>
        </p:blipFill>
        <p:spPr>
          <a:xfrm>
            <a:off x="6973025" y="3023825"/>
            <a:ext cx="1626025" cy="1602650"/>
          </a:xfrm>
          <a:prstGeom prst="rect">
            <a:avLst/>
          </a:prstGeom>
          <a:noFill/>
          <a:ln>
            <a:noFill/>
          </a:ln>
        </p:spPr>
      </p:pic>
      <p:sp>
        <p:nvSpPr>
          <p:cNvPr id="163" name="Google Shape;163;p19"/>
          <p:cNvSpPr txBox="1"/>
          <p:nvPr/>
        </p:nvSpPr>
        <p:spPr>
          <a:xfrm>
            <a:off x="453100" y="4666500"/>
            <a:ext cx="838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Dataset: https://www.kaggle.com/navoneel/brain-mri-images-for-brain-tumor-detection</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304250" y="284750"/>
            <a:ext cx="50985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Bad Data</a:t>
            </a:r>
            <a:endParaRPr/>
          </a:p>
        </p:txBody>
      </p:sp>
      <p:sp>
        <p:nvSpPr>
          <p:cNvPr id="169" name="Google Shape;169;p2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70" name="Google Shape;170;p20"/>
          <p:cNvPicPr preferRelativeResize="0"/>
          <p:nvPr/>
        </p:nvPicPr>
        <p:blipFill>
          <a:blip r:embed="rId3">
            <a:alphaModFix/>
          </a:blip>
          <a:stretch>
            <a:fillRect/>
          </a:stretch>
        </p:blipFill>
        <p:spPr>
          <a:xfrm>
            <a:off x="120025" y="1399823"/>
            <a:ext cx="2901932" cy="2520701"/>
          </a:xfrm>
          <a:prstGeom prst="rect">
            <a:avLst/>
          </a:prstGeom>
          <a:noFill/>
          <a:ln>
            <a:noFill/>
          </a:ln>
        </p:spPr>
      </p:pic>
      <p:pic>
        <p:nvPicPr>
          <p:cNvPr id="171" name="Google Shape;171;p20"/>
          <p:cNvPicPr preferRelativeResize="0"/>
          <p:nvPr/>
        </p:nvPicPr>
        <p:blipFill>
          <a:blip r:embed="rId4">
            <a:alphaModFix/>
          </a:blip>
          <a:stretch>
            <a:fillRect/>
          </a:stretch>
        </p:blipFill>
        <p:spPr>
          <a:xfrm>
            <a:off x="3311650" y="1399825"/>
            <a:ext cx="2520700" cy="2520700"/>
          </a:xfrm>
          <a:prstGeom prst="rect">
            <a:avLst/>
          </a:prstGeom>
          <a:noFill/>
          <a:ln>
            <a:noFill/>
          </a:ln>
        </p:spPr>
      </p:pic>
      <p:pic>
        <p:nvPicPr>
          <p:cNvPr id="172" name="Google Shape;172;p20"/>
          <p:cNvPicPr preferRelativeResize="0"/>
          <p:nvPr/>
        </p:nvPicPr>
        <p:blipFill>
          <a:blip r:embed="rId5">
            <a:alphaModFix/>
          </a:blip>
          <a:stretch>
            <a:fillRect/>
          </a:stretch>
        </p:blipFill>
        <p:spPr>
          <a:xfrm>
            <a:off x="6395825" y="1399825"/>
            <a:ext cx="2520700" cy="2520700"/>
          </a:xfrm>
          <a:prstGeom prst="rect">
            <a:avLst/>
          </a:prstGeom>
          <a:noFill/>
          <a:ln>
            <a:noFill/>
          </a:ln>
        </p:spPr>
      </p:pic>
      <p:sp>
        <p:nvSpPr>
          <p:cNvPr id="173" name="Google Shape;173;p20"/>
          <p:cNvSpPr/>
          <p:nvPr/>
        </p:nvSpPr>
        <p:spPr>
          <a:xfrm>
            <a:off x="421050" y="2559375"/>
            <a:ext cx="23271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4482389" y="2864525"/>
            <a:ext cx="429000" cy="35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7603800" y="1362250"/>
            <a:ext cx="13128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627550" y="3219850"/>
            <a:ext cx="354900" cy="70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6324100" y="3467525"/>
            <a:ext cx="5532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7347850" y="3806025"/>
            <a:ext cx="6522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2979300" y="736025"/>
            <a:ext cx="3185400" cy="79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Augmentation</a:t>
            </a:r>
            <a:endParaRPr/>
          </a:p>
        </p:txBody>
      </p:sp>
      <p:pic>
        <p:nvPicPr>
          <p:cNvPr id="184" name="Google Shape;184;p21"/>
          <p:cNvPicPr preferRelativeResize="0"/>
          <p:nvPr/>
        </p:nvPicPr>
        <p:blipFill rotWithShape="1">
          <a:blip r:embed="rId3">
            <a:alphaModFix/>
          </a:blip>
          <a:srcRect b="0" l="0" r="-11321" t="0"/>
          <a:stretch/>
        </p:blipFill>
        <p:spPr>
          <a:xfrm>
            <a:off x="136050" y="2006575"/>
            <a:ext cx="2201450" cy="2201450"/>
          </a:xfrm>
          <a:prstGeom prst="rect">
            <a:avLst/>
          </a:prstGeom>
          <a:noFill/>
          <a:ln>
            <a:noFill/>
          </a:ln>
        </p:spPr>
      </p:pic>
      <p:sp>
        <p:nvSpPr>
          <p:cNvPr id="185" name="Google Shape;185;p21"/>
          <p:cNvSpPr txBox="1"/>
          <p:nvPr/>
        </p:nvSpPr>
        <p:spPr>
          <a:xfrm>
            <a:off x="607625" y="4329575"/>
            <a:ext cx="21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Regular</a:t>
            </a:r>
            <a:endParaRPr>
              <a:latin typeface="Lato"/>
              <a:ea typeface="Lato"/>
              <a:cs typeface="Lato"/>
              <a:sym typeface="Lato"/>
            </a:endParaRPr>
          </a:p>
        </p:txBody>
      </p:sp>
      <p:pic>
        <p:nvPicPr>
          <p:cNvPr id="186" name="Google Shape;186;p21"/>
          <p:cNvPicPr preferRelativeResize="0"/>
          <p:nvPr/>
        </p:nvPicPr>
        <p:blipFill>
          <a:blip r:embed="rId4">
            <a:alphaModFix/>
          </a:blip>
          <a:stretch>
            <a:fillRect/>
          </a:stretch>
        </p:blipFill>
        <p:spPr>
          <a:xfrm>
            <a:off x="2539300" y="1990100"/>
            <a:ext cx="1821050" cy="2201450"/>
          </a:xfrm>
          <a:prstGeom prst="rect">
            <a:avLst/>
          </a:prstGeom>
          <a:noFill/>
          <a:ln>
            <a:noFill/>
          </a:ln>
        </p:spPr>
      </p:pic>
      <p:sp>
        <p:nvSpPr>
          <p:cNvPr id="187" name="Google Shape;187;p21"/>
          <p:cNvSpPr txBox="1"/>
          <p:nvPr/>
        </p:nvSpPr>
        <p:spPr>
          <a:xfrm>
            <a:off x="2944850" y="4321350"/>
            <a:ext cx="10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Flipped</a:t>
            </a:r>
            <a:endParaRPr>
              <a:latin typeface="Lato"/>
              <a:ea typeface="Lato"/>
              <a:cs typeface="Lato"/>
              <a:sym typeface="Lato"/>
            </a:endParaRPr>
          </a:p>
        </p:txBody>
      </p:sp>
      <p:pic>
        <p:nvPicPr>
          <p:cNvPr id="188" name="Google Shape;188;p21"/>
          <p:cNvPicPr preferRelativeResize="0"/>
          <p:nvPr/>
        </p:nvPicPr>
        <p:blipFill>
          <a:blip r:embed="rId5">
            <a:alphaModFix/>
          </a:blip>
          <a:stretch>
            <a:fillRect/>
          </a:stretch>
        </p:blipFill>
        <p:spPr>
          <a:xfrm>
            <a:off x="4726725" y="1990100"/>
            <a:ext cx="1641625" cy="2217925"/>
          </a:xfrm>
          <a:prstGeom prst="rect">
            <a:avLst/>
          </a:prstGeom>
          <a:noFill/>
          <a:ln>
            <a:noFill/>
          </a:ln>
        </p:spPr>
      </p:pic>
      <p:sp>
        <p:nvSpPr>
          <p:cNvPr id="189" name="Google Shape;189;p21"/>
          <p:cNvSpPr txBox="1"/>
          <p:nvPr/>
        </p:nvSpPr>
        <p:spPr>
          <a:xfrm>
            <a:off x="5076300" y="4321350"/>
            <a:ext cx="10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Rotate 180</a:t>
            </a:r>
            <a:endParaRPr>
              <a:latin typeface="Lato"/>
              <a:ea typeface="Lato"/>
              <a:cs typeface="Lato"/>
              <a:sym typeface="Lato"/>
            </a:endParaRPr>
          </a:p>
        </p:txBody>
      </p:sp>
      <p:pic>
        <p:nvPicPr>
          <p:cNvPr id="190" name="Google Shape;190;p21"/>
          <p:cNvPicPr preferRelativeResize="0"/>
          <p:nvPr/>
        </p:nvPicPr>
        <p:blipFill>
          <a:blip r:embed="rId6">
            <a:alphaModFix/>
          </a:blip>
          <a:stretch>
            <a:fillRect/>
          </a:stretch>
        </p:blipFill>
        <p:spPr>
          <a:xfrm>
            <a:off x="6821300" y="1998338"/>
            <a:ext cx="1736149" cy="2217925"/>
          </a:xfrm>
          <a:prstGeom prst="rect">
            <a:avLst/>
          </a:prstGeom>
          <a:noFill/>
          <a:ln>
            <a:noFill/>
          </a:ln>
        </p:spPr>
      </p:pic>
      <p:sp>
        <p:nvSpPr>
          <p:cNvPr id="191" name="Google Shape;191;p21"/>
          <p:cNvSpPr txBox="1"/>
          <p:nvPr/>
        </p:nvSpPr>
        <p:spPr>
          <a:xfrm>
            <a:off x="7092550" y="4321350"/>
            <a:ext cx="13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Mirrored</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